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96" r:id="rId21"/>
    <p:sldId id="297" r:id="rId22"/>
    <p:sldId id="295" r:id="rId23"/>
    <p:sldId id="281" r:id="rId24"/>
    <p:sldId id="293" r:id="rId25"/>
    <p:sldId id="294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5" r:id="rId36"/>
    <p:sldId id="277" r:id="rId37"/>
    <p:sldId id="278" r:id="rId38"/>
    <p:sldId id="26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A0E0-87E4-467F-93CB-AE228D538E0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4C352-F1AE-4486-975A-0D3F3DF3EF9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expect to see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is the </a:t>
            </a:r>
            <a:r>
              <a:rPr lang="en-US" dirty="0" err="1"/>
              <a:t>granpa</a:t>
            </a:r>
            <a:r>
              <a:rPr lang="en-US" dirty="0"/>
              <a:t> of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4C352-F1AE-4486-975A-0D3F3DF3E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 dirty="0"/>
              <a:t>probability</a:t>
            </a:r>
            <a:r>
              <a:rPr lang="en-US" dirty="0"/>
              <a:t> of class (not only)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97C41D3B-6969-4A2F-A1DF-0F8B903A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2A4FA5-E60C-4D55-8ABF-BD368B3C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283B4F-9148-416C-B70F-223A2837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BC45071-BCA4-4AD3-96F6-5FCC9F78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, </a:t>
            </a:r>
            <a:r>
              <a:rPr lang="en-US" b="1" dirty="0"/>
              <a:t>Matthew’s Correlation Coefficient</a:t>
            </a:r>
            <a:r>
              <a:rPr lang="en-US" dirty="0"/>
              <a:t>, </a:t>
            </a:r>
            <a:r>
              <a:rPr lang="en-US" b="1" dirty="0"/>
              <a:t>AUC ROC</a:t>
            </a:r>
            <a:r>
              <a:rPr lang="en-US" dirty="0"/>
              <a:t> are better</a:t>
            </a:r>
          </a:p>
        </p:txBody>
      </p:sp>
      <p:pic>
        <p:nvPicPr>
          <p:cNvPr id="4" name="Picture 2" descr="Risultati immagini per logit function">
            <a:extLst>
              <a:ext uri="{FF2B5EF4-FFF2-40B4-BE49-F238E27FC236}">
                <a16:creationId xmlns:a16="http://schemas.microsoft.com/office/drawing/2014/main" id="{C2228A04-7315-44AE-B76C-B574ABE25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37" y="3493864"/>
            <a:ext cx="3704063" cy="27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/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0218EC-2852-4037-8546-8524AAC2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8" y="4777754"/>
                <a:ext cx="3424457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/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it-IT" sz="3600" b="0" dirty="0"/>
                  <a:t>Model: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it-IT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675647B-7835-4E4B-8815-18682B0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95" y="4138118"/>
                <a:ext cx="7471148" cy="553998"/>
              </a:xfrm>
              <a:prstGeom prst="rect">
                <a:avLst/>
              </a:prstGeom>
              <a:blipFill>
                <a:blip r:embed="rId4"/>
                <a:stretch>
                  <a:fillRect l="-3670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/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01E7A88-94B1-4BED-BF20-2745345E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77642"/>
                <a:ext cx="6324600" cy="670696"/>
              </a:xfrm>
              <a:prstGeom prst="rect">
                <a:avLst/>
              </a:prstGeom>
              <a:blipFill>
                <a:blip r:embed="rId5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 samples</a:t>
            </a:r>
          </a:p>
          <a:p>
            <a:endParaRPr lang="en-US" dirty="0"/>
          </a:p>
          <a:p>
            <a:r>
              <a:rPr lang="en-US" dirty="0"/>
              <a:t>How can we </a:t>
            </a:r>
            <a:r>
              <a:rPr lang="en-US" b="1" dirty="0"/>
              <a:t>evaluate overfitting</a:t>
            </a:r>
            <a:r>
              <a:rPr lang="en-US" dirty="0"/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pPr lvl="1"/>
            <a:r>
              <a:rPr lang="en-US" dirty="0"/>
              <a:t>Also need to add penalties for overfitting</a:t>
            </a:r>
          </a:p>
          <a:p>
            <a:pPr lvl="1"/>
            <a:r>
              <a:rPr lang="en-US" dirty="0"/>
              <a:t>But how?</a:t>
            </a:r>
          </a:p>
          <a:p>
            <a:pPr lvl="1"/>
            <a:endParaRPr lang="en-US" dirty="0"/>
          </a:p>
          <a:p>
            <a:r>
              <a:rPr lang="en-US" dirty="0"/>
              <a:t>Penalize values </a:t>
            </a:r>
            <a:r>
              <a:rPr lang="en-US" b="1" dirty="0"/>
              <a:t>correlated</a:t>
            </a:r>
            <a:r>
              <a:rPr lang="en-US" dirty="0"/>
              <a:t> to overfitting</a:t>
            </a:r>
          </a:p>
          <a:p>
            <a:pPr lvl="1"/>
            <a:r>
              <a:rPr lang="en-US" dirty="0"/>
              <a:t>In Genetic Programming, tree size</a:t>
            </a:r>
          </a:p>
          <a:p>
            <a:pPr lvl="1"/>
            <a:r>
              <a:rPr lang="en-US" dirty="0"/>
              <a:t>Linear Models, coefficient values</a:t>
            </a:r>
          </a:p>
          <a:p>
            <a:pPr lvl="1"/>
            <a:r>
              <a:rPr lang="en-US" dirty="0"/>
              <a:t>Artificial Neural Networks, weight values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en-US" dirty="0"/>
              <a:t>Overfitting</a:t>
            </a:r>
            <a:endParaRPr lang="it-IT" dirty="0"/>
          </a:p>
          <a:p>
            <a:r>
              <a:rPr lang="it-IT" dirty="0"/>
              <a:t>Unsupervised ML</a:t>
            </a:r>
          </a:p>
          <a:p>
            <a:r>
              <a:rPr lang="it-IT" dirty="0"/>
              <a:t>Issues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2E3EF-7711-4D44-B842-E3C7836E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71" y="3270562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3CED4-098D-4530-95CB-27A33560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92" y="3117130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3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together points (samples) in feature space</a:t>
            </a:r>
          </a:p>
          <a:p>
            <a:pPr lvl="1"/>
            <a:r>
              <a:rPr lang="en-US" dirty="0"/>
              <a:t>On the basis of their (Euclidean) distance (or other measure)</a:t>
            </a:r>
          </a:p>
          <a:p>
            <a:pPr lvl="1"/>
            <a:r>
              <a:rPr lang="en-US" dirty="0"/>
              <a:t>Show the user different groups (dendrogram), ask them to pick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708BD-9C50-4C5D-A1D5-D6CEEA84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4" y="2920500"/>
            <a:ext cx="487748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solutions: min inter-cluster distance, max intra-cluster</a:t>
            </a:r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  <a:p>
            <a:r>
              <a:rPr lang="en-US" b="1" dirty="0"/>
              <a:t>Visualize results!!!</a:t>
            </a:r>
          </a:p>
          <a:p>
            <a:r>
              <a:rPr lang="en-US" dirty="0"/>
              <a:t>However, datasets are </a:t>
            </a:r>
            <a:br>
              <a:rPr lang="en-US" dirty="0"/>
            </a:br>
            <a:r>
              <a:rPr lang="en-US" dirty="0"/>
              <a:t>high-dimensional!</a:t>
            </a:r>
          </a:p>
        </p:txBody>
      </p:sp>
      <p:pic>
        <p:nvPicPr>
          <p:cNvPr id="3074" name="Picture 2" descr="k-means clustering - Wikipedia">
            <a:extLst>
              <a:ext uri="{FF2B5EF4-FFF2-40B4-BE49-F238E27FC236}">
                <a16:creationId xmlns:a16="http://schemas.microsoft.com/office/drawing/2014/main" id="{792A9FB3-8667-4C07-AD32-61135A6E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37" y="3667027"/>
            <a:ext cx="6246633" cy="25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Transform a higher-dimensional feature space in lower dimension</a:t>
            </a:r>
          </a:p>
          <a:p>
            <a:pPr lvl="1"/>
            <a:r>
              <a:rPr lang="en-US" dirty="0"/>
              <a:t>Each new dimension explains a part of the original variance</a:t>
            </a:r>
          </a:p>
          <a:p>
            <a:pPr lvl="1"/>
            <a:r>
              <a:rPr lang="en-US" dirty="0"/>
              <a:t>New dimensions are weighted sums of the original features</a:t>
            </a:r>
          </a:p>
          <a:p>
            <a:pPr lvl="1"/>
            <a:r>
              <a:rPr lang="en-US" dirty="0"/>
              <a:t>Can be framed as a maximization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technique: t-SNE (t-distributed Stochastic Neighbor Embedding)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D3DA7-E099-437A-BB65-105A538E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46" y="3742442"/>
            <a:ext cx="2900959" cy="93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721DFC-5A9A-4FA0-8D81-43B7EDDA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5" y="3897814"/>
            <a:ext cx="2538384" cy="759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E82E9-6EB0-452B-B3B0-5019562E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47" y="3860106"/>
            <a:ext cx="245779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BE4C-0851-4C14-A438-220297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433BF1-7759-413B-8F39-1F2418202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vector space, distances/positions have </a:t>
            </a:r>
            <a:r>
              <a:rPr lang="en-US" i="1" dirty="0"/>
              <a:t>meaning</a:t>
            </a:r>
          </a:p>
          <a:p>
            <a:pPr lvl="1"/>
            <a:r>
              <a:rPr lang="en-US" b="1" dirty="0"/>
              <a:t>Automatically</a:t>
            </a:r>
            <a:r>
              <a:rPr lang="en-US" dirty="0"/>
              <a:t>, starting from data</a:t>
            </a:r>
          </a:p>
          <a:p>
            <a:pPr lvl="1"/>
            <a:r>
              <a:rPr lang="en-US" dirty="0"/>
              <a:t>We don’t know exactly </a:t>
            </a:r>
            <a:r>
              <a:rPr lang="en-US" b="1" dirty="0"/>
              <a:t>how the space should be</a:t>
            </a:r>
          </a:p>
          <a:p>
            <a:endParaRPr lang="en-US" b="1" dirty="0"/>
          </a:p>
          <a:p>
            <a:r>
              <a:rPr lang="en-US" dirty="0"/>
              <a:t>Optimization algorithms used vary depending on case study</a:t>
            </a:r>
          </a:p>
          <a:p>
            <a:r>
              <a:rPr lang="en-US" dirty="0"/>
              <a:t>Often heuristics, but sometimes gradient descent on NNs</a:t>
            </a:r>
          </a:p>
          <a:p>
            <a:r>
              <a:rPr lang="en-US" dirty="0"/>
              <a:t>Example: Word2Vec</a:t>
            </a:r>
          </a:p>
        </p:txBody>
      </p:sp>
    </p:spTree>
    <p:extLst>
      <p:ext uri="{BB962C8B-B14F-4D97-AF65-F5344CB8AC3E}">
        <p14:creationId xmlns:p14="http://schemas.microsoft.com/office/powerpoint/2010/main" val="168983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5F7C1-6877-4847-8146-5D7B879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26101E-F8E4-4627-800B-4126DADC1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always had issues with </a:t>
            </a:r>
            <a:r>
              <a:rPr lang="en-US" i="1" dirty="0"/>
              <a:t>language</a:t>
            </a:r>
            <a:endParaRPr lang="en-US" dirty="0"/>
          </a:p>
          <a:p>
            <a:pPr lvl="1"/>
            <a:r>
              <a:rPr lang="en-US" dirty="0"/>
              <a:t>ML generally works well with continuous values, or </a:t>
            </a:r>
            <a:r>
              <a:rPr lang="en-US" dirty="0" err="1"/>
              <a:t>sortables</a:t>
            </a:r>
            <a:endParaRPr lang="en-US" dirty="0"/>
          </a:p>
          <a:p>
            <a:pPr lvl="1"/>
            <a:r>
              <a:rPr lang="en-US" dirty="0"/>
              <a:t>Words are discrete, and their sequence matters</a:t>
            </a:r>
          </a:p>
          <a:p>
            <a:pPr lvl="1"/>
            <a:r>
              <a:rPr lang="en-US" dirty="0"/>
              <a:t>There is a </a:t>
            </a:r>
            <a:r>
              <a:rPr lang="en-US" b="1" dirty="0"/>
              <a:t>syntax</a:t>
            </a:r>
            <a:r>
              <a:rPr lang="en-US" dirty="0"/>
              <a:t>, but also a </a:t>
            </a:r>
            <a:r>
              <a:rPr lang="en-US" b="1" dirty="0"/>
              <a:t>semantic</a:t>
            </a:r>
          </a:p>
          <a:p>
            <a:pPr lvl="1"/>
            <a:r>
              <a:rPr lang="en-US" dirty="0"/>
              <a:t>In general, this was more the domain of Symbolic AI</a:t>
            </a:r>
          </a:p>
          <a:p>
            <a:pPr lvl="1"/>
            <a:r>
              <a:rPr lang="en-US" dirty="0"/>
              <a:t>But few things worked! Until…</a:t>
            </a:r>
          </a:p>
          <a:p>
            <a:r>
              <a:rPr lang="en-US" dirty="0"/>
              <a:t>Word2Vec is an unsupervised algorithm</a:t>
            </a:r>
          </a:p>
          <a:p>
            <a:pPr lvl="1"/>
            <a:r>
              <a:rPr lang="en-US" dirty="0"/>
              <a:t>Turns words into points in a (high-dimensional) vector space</a:t>
            </a:r>
          </a:p>
          <a:p>
            <a:pPr lvl="1"/>
            <a:r>
              <a:rPr lang="en-US" dirty="0"/>
              <a:t>Distances and displacements have meaning!</a:t>
            </a:r>
          </a:p>
        </p:txBody>
      </p:sp>
    </p:spTree>
    <p:extLst>
      <p:ext uri="{BB962C8B-B14F-4D97-AF65-F5344CB8AC3E}">
        <p14:creationId xmlns:p14="http://schemas.microsoft.com/office/powerpoint/2010/main" val="3223661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46965-DF98-407A-A1E6-A5F3868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B1BB4-5AAE-428A-B994-531E6C62E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 considerable amount of text</a:t>
            </a:r>
          </a:p>
          <a:p>
            <a:r>
              <a:rPr lang="en-US" b="1" dirty="0"/>
              <a:t>Output</a:t>
            </a:r>
            <a:r>
              <a:rPr lang="en-US" dirty="0"/>
              <a:t>: vector space, each word corresponds to a point</a:t>
            </a:r>
          </a:p>
          <a:p>
            <a:r>
              <a:rPr lang="en-US" dirty="0"/>
              <a:t>Slides a window over the text</a:t>
            </a:r>
          </a:p>
          <a:p>
            <a:r>
              <a:rPr lang="en-US" dirty="0"/>
              <a:t>Reduces the distance between middle word and </a:t>
            </a:r>
            <a:r>
              <a:rPr lang="en-US" dirty="0" err="1"/>
              <a:t>adjacents</a:t>
            </a:r>
            <a:endParaRPr lang="en-US" dirty="0"/>
          </a:p>
          <a:p>
            <a:r>
              <a:rPr lang="en-US" dirty="0"/>
              <a:t>Slides the window by one word, iterates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12BF67-93CB-4D9C-8819-80ABB85F8001}"/>
              </a:ext>
            </a:extLst>
          </p:cNvPr>
          <p:cNvSpPr txBox="1"/>
          <p:nvPr/>
        </p:nvSpPr>
        <p:spPr>
          <a:xfrm>
            <a:off x="734505" y="464697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sentence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/>
                </a:solidFill>
              </a:rPr>
              <a:t>that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en-US" sz="4000" dirty="0"/>
              <a:t> algorithm is analyzing…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4DE03D53-2089-48FC-AADE-DB80CBC3A49E}"/>
              </a:ext>
            </a:extLst>
          </p:cNvPr>
          <p:cNvSpPr/>
          <p:nvPr/>
        </p:nvSpPr>
        <p:spPr>
          <a:xfrm rot="16200000">
            <a:off x="3766796" y="3256265"/>
            <a:ext cx="301658" cy="43567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01408B-5FA3-4747-A24A-F1136F935C99}"/>
              </a:ext>
            </a:extLst>
          </p:cNvPr>
          <p:cNvSpPr txBox="1"/>
          <p:nvPr/>
        </p:nvSpPr>
        <p:spPr>
          <a:xfrm>
            <a:off x="579750" y="5660482"/>
            <a:ext cx="9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distance between points corresponding to “sentence” and “a”, “sentence” and “is”, …</a:t>
            </a:r>
          </a:p>
        </p:txBody>
      </p:sp>
    </p:spTree>
    <p:extLst>
      <p:ext uri="{BB962C8B-B14F-4D97-AF65-F5344CB8AC3E}">
        <p14:creationId xmlns:p14="http://schemas.microsoft.com/office/powerpoint/2010/main" val="383728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151AB-7730-4E24-AF47-D1CE713F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59677-5B91-468E-A1D9-14E60E0E6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6C9BEC5E-41C7-4F9C-BD0B-4FA6BC01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4575763" y="12192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2A7D47-C6C8-476D-A971-156DB36B6453}"/>
              </a:ext>
            </a:extLst>
          </p:cNvPr>
          <p:cNvSpPr/>
          <p:nvPr/>
        </p:nvSpPr>
        <p:spPr>
          <a:xfrm>
            <a:off x="9394596" y="811533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62AE446-09CD-468F-8544-411A17829277}"/>
              </a:ext>
            </a:extLst>
          </p:cNvPr>
          <p:cNvSpPr/>
          <p:nvPr/>
        </p:nvSpPr>
        <p:spPr>
          <a:xfrm>
            <a:off x="7898173" y="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2A045-61DF-490E-B723-43E60304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28AF5-07DE-484F-B1CC-69514C6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“French”, “British”, “American”…</a:t>
            </a:r>
          </a:p>
          <a:p>
            <a:pPr lvl="1"/>
            <a:r>
              <a:rPr lang="en-US" dirty="0"/>
              <a:t>Adjectives for nationality!</a:t>
            </a:r>
          </a:p>
          <a:p>
            <a:pPr lvl="1"/>
            <a:r>
              <a:rPr lang="en-US" dirty="0"/>
              <a:t>Nearby, you have “languages”, “countries”</a:t>
            </a:r>
          </a:p>
          <a:p>
            <a:pPr lvl="1"/>
            <a:r>
              <a:rPr lang="en-US" dirty="0"/>
              <a:t>Also, “England”, “Europe”, “International”,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B63ABEB-AFEE-4390-9986-E1BF3664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47552" y="142335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2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739A7-4265-4D9A-95DD-65C5EC36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3DD586-8E67-478D-A0B8-1618A266C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“one”, “two”, “zero”, “seven”, “million”…</a:t>
            </a:r>
          </a:p>
          <a:p>
            <a:pPr lvl="1"/>
            <a:r>
              <a:rPr lang="en-US" dirty="0"/>
              <a:t>Numbers, quantities</a:t>
            </a:r>
          </a:p>
          <a:p>
            <a:pPr lvl="1"/>
            <a:r>
              <a:rPr lang="en-US" dirty="0"/>
              <a:t>Nearby, you have some units of measurement</a:t>
            </a:r>
          </a:p>
          <a:p>
            <a:pPr lvl="1"/>
            <a:r>
              <a:rPr lang="en-US" dirty="0"/>
              <a:t>Also “</a:t>
            </a:r>
            <a:r>
              <a:rPr lang="en-US" dirty="0" err="1"/>
              <a:t>th</a:t>
            </a:r>
            <a:r>
              <a:rPr lang="en-US" dirty="0"/>
              <a:t>”, and “</a:t>
            </a:r>
            <a:r>
              <a:rPr lang="en-US" dirty="0" err="1"/>
              <a:t>st</a:t>
            </a:r>
            <a:r>
              <a:rPr lang="en-US" dirty="0"/>
              <a:t>”, as in 9-th, 1-st</a:t>
            </a:r>
          </a:p>
          <a:p>
            <a:pPr lvl="1"/>
            <a:r>
              <a:rPr lang="en-US" dirty="0"/>
              <a:t>ISBN (guess usually appears nearby numbers!)</a:t>
            </a:r>
          </a:p>
          <a:p>
            <a:endParaRPr lang="en-US" dirty="0"/>
          </a:p>
        </p:txBody>
      </p:sp>
      <p:pic>
        <p:nvPicPr>
          <p:cNvPr id="4" name="Picture 2" descr="https://www.tensorflow.org/images/tsne.png">
            <a:extLst>
              <a:ext uri="{FF2B5EF4-FFF2-40B4-BE49-F238E27FC236}">
                <a16:creationId xmlns:a16="http://schemas.microsoft.com/office/drawing/2014/main" id="{86D2F6CB-A881-4A53-95EA-A19C77C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668" y="142335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8BB6-739F-4389-A9E7-4FA65C24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7329-F6AB-409B-8355-F8143FEDC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happening here?</a:t>
            </a:r>
          </a:p>
          <a:p>
            <a:pPr lvl="1"/>
            <a:r>
              <a:rPr lang="en-US" dirty="0"/>
              <a:t>Algorithm has </a:t>
            </a:r>
            <a:r>
              <a:rPr lang="en-US" b="1" dirty="0"/>
              <a:t>no semantic</a:t>
            </a:r>
            <a:r>
              <a:rPr lang="en-US" dirty="0"/>
              <a:t> info (</a:t>
            </a:r>
            <a:r>
              <a:rPr lang="en-US" b="1" dirty="0"/>
              <a:t>no meaning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But words with </a:t>
            </a:r>
            <a:r>
              <a:rPr lang="en-US" b="1" dirty="0"/>
              <a:t>similar meaning</a:t>
            </a:r>
            <a:r>
              <a:rPr lang="en-US" dirty="0"/>
              <a:t> are </a:t>
            </a:r>
            <a:r>
              <a:rPr lang="en-US" b="1" dirty="0"/>
              <a:t>close</a:t>
            </a:r>
            <a:endParaRPr lang="en-US" dirty="0"/>
          </a:p>
          <a:p>
            <a:r>
              <a:rPr lang="en-US" dirty="0"/>
              <a:t>Just by looking at the position of words in text</a:t>
            </a:r>
          </a:p>
          <a:p>
            <a:pPr lvl="1"/>
            <a:r>
              <a:rPr lang="en-US" dirty="0"/>
              <a:t>Words with similar </a:t>
            </a:r>
            <a:r>
              <a:rPr lang="en-US" i="1" dirty="0"/>
              <a:t>use</a:t>
            </a:r>
            <a:r>
              <a:rPr lang="en-US" dirty="0"/>
              <a:t> appear in same positions with respect to other words</a:t>
            </a:r>
          </a:p>
          <a:p>
            <a:pPr lvl="1"/>
            <a:r>
              <a:rPr lang="en-US" dirty="0"/>
              <a:t>Word2Vec captures </a:t>
            </a:r>
            <a:r>
              <a:rPr lang="en-US" i="1" dirty="0"/>
              <a:t>some </a:t>
            </a:r>
            <a:r>
              <a:rPr lang="en-US" dirty="0"/>
              <a:t>aspects of meaning</a:t>
            </a:r>
          </a:p>
          <a:p>
            <a:r>
              <a:rPr lang="en-US" dirty="0"/>
              <a:t>Can we do something else with Word2Vec?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0DF8A-69F5-4F8E-9146-FCC47874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ECA8AC-AB92-43AC-B48C-E2DEB7B04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C79E3E7-96D3-41D4-A61E-169914C99710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83F05F4-B5C8-44EB-9EE6-ABE8A7F1B7EB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F81FAD-0EE8-49A6-8CED-FA1A26076E5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C98902C-35BB-4305-8BD9-216240B32224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838C30-BB1E-4A19-87BA-9A6F21360DB3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83084-1F31-4691-B63C-5E4749702A6C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C82CFA-F25D-4EDC-BD4D-664E120F4A55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11E4663-B7AA-48B5-B3E6-6D399F2C80B9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495BC078-C5EF-4D2F-974F-A20D2B48836C}"/>
              </a:ext>
            </a:extLst>
          </p:cNvPr>
          <p:cNvSpPr/>
          <p:nvPr/>
        </p:nvSpPr>
        <p:spPr>
          <a:xfrm>
            <a:off x="3848100" y="3899858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THAT </a:t>
            </a:r>
            <a:br>
              <a:rPr lang="en-US" dirty="0"/>
            </a:br>
            <a:r>
              <a:rPr lang="en-US" dirty="0"/>
              <a:t>CAN BE COMPUTED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DF61E38-702F-49DF-956B-AD5B63D81802}"/>
              </a:ext>
            </a:extLst>
          </p:cNvPr>
          <p:cNvSpPr/>
          <p:nvPr/>
        </p:nvSpPr>
        <p:spPr>
          <a:xfrm>
            <a:off x="3810000" y="2947358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- MAN</a:t>
            </a:r>
          </a:p>
        </p:txBody>
      </p:sp>
    </p:spTree>
    <p:extLst>
      <p:ext uri="{BB962C8B-B14F-4D97-AF65-F5344CB8AC3E}">
        <p14:creationId xmlns:p14="http://schemas.microsoft.com/office/powerpoint/2010/main" val="15847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89B23-BBE1-4BEC-8354-7B87E681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4D4AAD-E929-40E8-BF4F-3CDCEC59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9AB1737-56A7-4941-9CC0-67CB598F874D}"/>
              </a:ext>
            </a:extLst>
          </p:cNvPr>
          <p:cNvSpPr txBox="1">
            <a:spLocks/>
          </p:cNvSpPr>
          <p:nvPr/>
        </p:nvSpPr>
        <p:spPr>
          <a:xfrm>
            <a:off x="838200" y="1423358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we do something else with Word2Vec?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D90E5F2-1C0D-42BF-80D4-4ACB69A17E87}"/>
              </a:ext>
            </a:extLst>
          </p:cNvPr>
          <p:cNvCxnSpPr/>
          <p:nvPr/>
        </p:nvCxnSpPr>
        <p:spPr>
          <a:xfrm flipV="1">
            <a:off x="1447800" y="2185358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15DD49-7269-473B-B68D-1CFD5DCC93AA}"/>
              </a:ext>
            </a:extLst>
          </p:cNvPr>
          <p:cNvCxnSpPr/>
          <p:nvPr/>
        </p:nvCxnSpPr>
        <p:spPr>
          <a:xfrm>
            <a:off x="1447800" y="5766758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B07238BC-A4F9-4530-AA2B-62F695C83ABC}"/>
              </a:ext>
            </a:extLst>
          </p:cNvPr>
          <p:cNvSpPr/>
          <p:nvPr/>
        </p:nvSpPr>
        <p:spPr>
          <a:xfrm>
            <a:off x="1676400" y="485235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D13354-68A8-4479-BB0F-7563BCE7FB37}"/>
              </a:ext>
            </a:extLst>
          </p:cNvPr>
          <p:cNvSpPr/>
          <p:nvPr/>
        </p:nvSpPr>
        <p:spPr>
          <a:xfrm>
            <a:off x="2590800" y="2794958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16B5B7-40CB-4D91-8C43-411D2F29A655}"/>
              </a:ext>
            </a:extLst>
          </p:cNvPr>
          <p:cNvSpPr txBox="1"/>
          <p:nvPr/>
        </p:nvSpPr>
        <p:spPr>
          <a:xfrm>
            <a:off x="1676400" y="4940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“Man”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CB6F87-3C67-4788-A28D-FE1E6CBBD9CF}"/>
              </a:ext>
            </a:extLst>
          </p:cNvPr>
          <p:cNvSpPr txBox="1"/>
          <p:nvPr/>
        </p:nvSpPr>
        <p:spPr>
          <a:xfrm>
            <a:off x="2590800" y="25663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“Woman”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A23FD7-2744-4B1F-8CCD-61D2EA186C36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1752600" y="2947358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8F301E0-3578-4959-AB60-4913F7454D22}"/>
              </a:ext>
            </a:extLst>
          </p:cNvPr>
          <p:cNvSpPr/>
          <p:nvPr/>
        </p:nvSpPr>
        <p:spPr>
          <a:xfrm>
            <a:off x="4953000" y="4471358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EF2D96-7AEA-4235-BBC8-6CF71A6CCE2E}"/>
              </a:ext>
            </a:extLst>
          </p:cNvPr>
          <p:cNvSpPr txBox="1"/>
          <p:nvPr/>
        </p:nvSpPr>
        <p:spPr>
          <a:xfrm>
            <a:off x="4953000" y="45592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“King”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9227D-5A1D-4284-8A83-F887235E6398}"/>
              </a:ext>
            </a:extLst>
          </p:cNvPr>
          <p:cNvSpPr/>
          <p:nvPr/>
        </p:nvSpPr>
        <p:spPr>
          <a:xfrm>
            <a:off x="5791200" y="2337758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E7E228-94CE-4CA4-8B88-BB0F66F67453}"/>
              </a:ext>
            </a:extLst>
          </p:cNvPr>
          <p:cNvSpPr txBox="1"/>
          <p:nvPr/>
        </p:nvSpPr>
        <p:spPr>
          <a:xfrm>
            <a:off x="5943600" y="21091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“Queen”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731FD05-AE70-49DE-8988-29AB7A6E41F5}"/>
              </a:ext>
            </a:extLst>
          </p:cNvPr>
          <p:cNvSpPr/>
          <p:nvPr/>
        </p:nvSpPr>
        <p:spPr>
          <a:xfrm>
            <a:off x="5867400" y="4699958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MASCULINE -&gt; FEMININE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834C424-8560-46B8-AECA-15956E46F09E}"/>
              </a:ext>
            </a:extLst>
          </p:cNvPr>
          <p:cNvSpPr/>
          <p:nvPr/>
        </p:nvSpPr>
        <p:spPr>
          <a:xfrm>
            <a:off x="5867400" y="2642558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WOMAN – MAN + KING = QUEEN</a:t>
            </a:r>
          </a:p>
        </p:txBody>
      </p:sp>
    </p:spTree>
    <p:extLst>
      <p:ext uri="{BB962C8B-B14F-4D97-AF65-F5344CB8AC3E}">
        <p14:creationId xmlns:p14="http://schemas.microsoft.com/office/powerpoint/2010/main" val="32478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6875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E99FA-ED59-45EC-AD05-155ACEA9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05C392-E18D-4653-848F-686A74962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035314-0F54-441D-9891-66A668251ACC}"/>
              </a:ext>
            </a:extLst>
          </p:cNvPr>
          <p:cNvSpPr/>
          <p:nvPr/>
        </p:nvSpPr>
        <p:spPr>
          <a:xfrm>
            <a:off x="5498184" y="48922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88C16D-2A4D-4809-AA66-1DC7E93B64ED}"/>
              </a:ext>
            </a:extLst>
          </p:cNvPr>
          <p:cNvSpPr/>
          <p:nvPr/>
        </p:nvSpPr>
        <p:spPr>
          <a:xfrm>
            <a:off x="6564984" y="4206417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ABE850-3B56-4618-A53E-66B019B1122C}"/>
              </a:ext>
            </a:extLst>
          </p:cNvPr>
          <p:cNvSpPr txBox="1"/>
          <p:nvPr/>
        </p:nvSpPr>
        <p:spPr>
          <a:xfrm>
            <a:off x="5498184" y="4980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“Dog”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53D608-86C4-426E-9C7D-77DC74F507FA}"/>
              </a:ext>
            </a:extLst>
          </p:cNvPr>
          <p:cNvSpPr txBox="1"/>
          <p:nvPr/>
        </p:nvSpPr>
        <p:spPr>
          <a:xfrm>
            <a:off x="6564984" y="39778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“Puppy”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D9351D-F49B-4A08-84ED-9E99D5CDEADB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5628266" y="4336499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CA75855-3AF3-44D6-8F6E-CBFBDDE0D8C1}"/>
              </a:ext>
            </a:extLst>
          </p:cNvPr>
          <p:cNvSpPr/>
          <p:nvPr/>
        </p:nvSpPr>
        <p:spPr>
          <a:xfrm>
            <a:off x="6869784" y="5501817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E87A25-E13F-438B-A99E-A7532DF6AC6A}"/>
              </a:ext>
            </a:extLst>
          </p:cNvPr>
          <p:cNvSpPr txBox="1"/>
          <p:nvPr/>
        </p:nvSpPr>
        <p:spPr>
          <a:xfrm>
            <a:off x="6869784" y="5589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CB7DC7-6BAF-4D99-B49E-895567ED0DD2}"/>
              </a:ext>
            </a:extLst>
          </p:cNvPr>
          <p:cNvSpPr/>
          <p:nvPr/>
        </p:nvSpPr>
        <p:spPr>
          <a:xfrm>
            <a:off x="8088984" y="4739817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5290-356C-4AEA-A3B4-827A039CF119}"/>
              </a:ext>
            </a:extLst>
          </p:cNvPr>
          <p:cNvSpPr txBox="1"/>
          <p:nvPr/>
        </p:nvSpPr>
        <p:spPr>
          <a:xfrm>
            <a:off x="8241384" y="4511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“Kitten”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9437517A-ECEB-48A2-B2EE-01B35240426B}"/>
              </a:ext>
            </a:extLst>
          </p:cNvPr>
          <p:cNvSpPr/>
          <p:nvPr/>
        </p:nvSpPr>
        <p:spPr>
          <a:xfrm>
            <a:off x="5498184" y="3596817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PUPPY - DOG</a:t>
            </a:r>
          </a:p>
        </p:txBody>
      </p:sp>
      <p:sp>
        <p:nvSpPr>
          <p:cNvPr id="14" name="Parchemin horizontal 8">
            <a:extLst>
              <a:ext uri="{FF2B5EF4-FFF2-40B4-BE49-F238E27FC236}">
                <a16:creationId xmlns:a16="http://schemas.microsoft.com/office/drawing/2014/main" id="{91944F54-3C48-4FDA-94D4-18E884449D60}"/>
              </a:ext>
            </a:extLst>
          </p:cNvPr>
          <p:cNvSpPr/>
          <p:nvPr/>
        </p:nvSpPr>
        <p:spPr>
          <a:xfrm>
            <a:off x="7936584" y="3292017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 : PUPPY = CAT : ???</a:t>
            </a:r>
          </a:p>
        </p:txBody>
      </p:sp>
    </p:spTree>
    <p:extLst>
      <p:ext uri="{BB962C8B-B14F-4D97-AF65-F5344CB8AC3E}">
        <p14:creationId xmlns:p14="http://schemas.microsoft.com/office/powerpoint/2010/main" val="49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1.85185E-6 L 0.12188 0.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6A259-7828-43F8-97F7-1710291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256E93-A8AA-4113-8C99-5E3234C5D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www.tensorflow.org/images/linear-relationships.png">
            <a:extLst>
              <a:ext uri="{FF2B5EF4-FFF2-40B4-BE49-F238E27FC236}">
                <a16:creationId xmlns:a16="http://schemas.microsoft.com/office/drawing/2014/main" id="{0369FE14-5CAE-44D0-95CA-B8521CAA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71" y="241562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2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correlations,</a:t>
            </a:r>
            <a:r>
              <a:rPr lang="en-US" dirty="0"/>
              <a:t> not causal</a:t>
            </a:r>
            <a:br>
              <a:rPr lang="en-US" dirty="0"/>
            </a:br>
            <a:r>
              <a:rPr lang="en-US" dirty="0"/>
              <a:t>relationships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Fragility (combination of inputs that</a:t>
            </a:r>
            <a:br>
              <a:rPr lang="en-US" dirty="0"/>
            </a:br>
            <a:r>
              <a:rPr lang="en-US" dirty="0"/>
              <a:t>unexpectedly produce undesired results)</a:t>
            </a:r>
          </a:p>
          <a:p>
            <a:r>
              <a:rPr lang="en-US" dirty="0"/>
              <a:t>All this for large, high-capacity models 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set of slides)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 (or Word2Vec)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James et al., </a:t>
            </a:r>
            <a:r>
              <a:rPr lang="en-US" i="1" dirty="0"/>
              <a:t>An Introduction to Statistical Learning with Applications in Python</a:t>
            </a:r>
            <a:r>
              <a:rPr lang="en-US" dirty="0"/>
              <a:t>, 2023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1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1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Model/predictor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Samples</a:t>
            </a:r>
            <a:r>
              <a:rPr lang="en-US" dirty="0"/>
              <a:t>: rows of the dataset</a:t>
            </a:r>
          </a:p>
          <a:p>
            <a:r>
              <a:rPr lang="en-US" b="1" dirty="0"/>
              <a:t>Features</a:t>
            </a:r>
            <a:r>
              <a:rPr lang="en-US" dirty="0"/>
              <a:t>: columns of the dataset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Microsoft Office PowerPoint</Application>
  <PresentationFormat>Grand écran</PresentationFormat>
  <Paragraphs>264</Paragraphs>
  <Slides>38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Clustering</vt:lpstr>
      <vt:lpstr>Clustering</vt:lpstr>
      <vt:lpstr>Clustering</vt:lpstr>
      <vt:lpstr>Dimensionality reduction</vt:lpstr>
      <vt:lpstr>Embeddings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204</cp:revision>
  <dcterms:created xsi:type="dcterms:W3CDTF">2020-06-05T13:14:31Z</dcterms:created>
  <dcterms:modified xsi:type="dcterms:W3CDTF">2023-07-11T20:44:26Z</dcterms:modified>
</cp:coreProperties>
</file>